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grpSp>
        <p:nvGrpSpPr>
          <p:cNvPr id="7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grpSp>
        <p:nvGrpSpPr>
          <p:cNvPr id="8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grpSp>
        <p:nvGrpSpPr>
          <p:cNvPr id="8" name="Graphic 185"/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2" b="2"/>
          <a:stretch>
            <a:fillRect/>
          </a:stretch>
        </p:blipFill>
        <p:spPr>
          <a:xfrm>
            <a:off x="6536411" y="254456"/>
            <a:ext cx="4203526" cy="4203526"/>
          </a:xfrm>
          <a:custGeom>
            <a:avLst/>
            <a:gdLst/>
            <a:ahLst/>
            <a:cxnLst/>
            <a:rect l="l" t="t" r="r" b="b"/>
            <a:pathLst>
              <a:path w="2813056" h="2813056">
                <a:moveTo>
                  <a:pt x="1406528" y="0"/>
                </a:moveTo>
                <a:cubicBezTo>
                  <a:pt x="2183332" y="0"/>
                  <a:pt x="2813056" y="629724"/>
                  <a:pt x="2813056" y="1406528"/>
                </a:cubicBezTo>
                <a:cubicBezTo>
                  <a:pt x="2813056" y="2183332"/>
                  <a:pt x="2183332" y="2813056"/>
                  <a:pt x="1406528" y="2813056"/>
                </a:cubicBezTo>
                <a:cubicBezTo>
                  <a:pt x="629724" y="2813056"/>
                  <a:pt x="0" y="2183332"/>
                  <a:pt x="0" y="1406528"/>
                </a:cubicBezTo>
                <a:cubicBezTo>
                  <a:pt x="0" y="629724"/>
                  <a:pt x="629724" y="0"/>
                  <a:pt x="1406528" y="0"/>
                </a:cubicBezTo>
                <a:close/>
              </a:path>
            </a:pathLst>
          </a:custGeom>
        </p:spPr>
      </p:pic>
      <p:sp>
        <p:nvSpPr>
          <p:cNvPr id="20" name="Oval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847014" y="112880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840778" y="1131641"/>
            <a:ext cx="5290997" cy="529099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Oval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712254" y="1065353"/>
            <a:ext cx="5290997" cy="529099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2196" y="1718632"/>
            <a:ext cx="6212394" cy="2577893"/>
          </a:xfrm>
        </p:spPr>
        <p:txBody>
          <a:bodyPr>
            <a:normAutofit/>
          </a:bodyPr>
          <a:lstStyle/>
          <a:p>
            <a:r>
              <a:rPr lang="es-ES" sz="2900">
                <a:latin typeface="Consolas" panose="020B0609020204030204"/>
              </a:rPr>
              <a:t>INVENTOS Y DESCUBRIMIENTOS MEDIAVALE</a:t>
            </a:r>
            <a:endParaRPr lang="es-ES" sz="2900">
              <a:latin typeface="Consolas" panose="020B0609020204030204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83366" y="5538790"/>
            <a:ext cx="3624471" cy="811604"/>
          </a:xfrm>
        </p:spPr>
        <p:txBody>
          <a:bodyPr vert="horz" lIns="91440" tIns="45720" rIns="91440" bIns="45720" rtlCol="0" anchor="t">
            <a:normAutofit lnSpcReduction="20000"/>
          </a:bodyPr>
          <a:lstStyle/>
          <a:p>
            <a:r>
              <a:rPr lang="es-ES" dirty="0">
                <a:ea typeface="Source Sans Pro"/>
              </a:rPr>
              <a:t>Andrea </a:t>
            </a:r>
            <a:r>
              <a:rPr lang="es-ES" dirty="0" err="1">
                <a:ea typeface="Source Sans Pro"/>
              </a:rPr>
              <a:t>sofía</a:t>
            </a:r>
            <a:endParaRPr lang="es-ES" dirty="0" err="1">
              <a:ea typeface="Source Sans Pro"/>
            </a:endParaRPr>
          </a:p>
          <a:p>
            <a:r>
              <a:rPr lang="es-ES" dirty="0" err="1">
                <a:ea typeface="Source Sans Pro"/>
              </a:rPr>
              <a:t>2º A</a:t>
            </a:r>
            <a:endParaRPr lang="es-ES" dirty="0" err="1">
              <a:ea typeface="Source Sans Pro"/>
            </a:endParaRPr>
          </a:p>
          <a:p>
            <a:endParaRPr lang="es-ES" dirty="0">
              <a:ea typeface="Source Sans Pro"/>
            </a:endParaRPr>
          </a:p>
        </p:txBody>
      </p:sp>
      <p:sp>
        <p:nvSpPr>
          <p:cNvPr id="26" name="Graphic 2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Graphic 2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>
            <a:grpSpLocks noGrp="1" noRot="1" noChangeAspect="1" noMove="1" noResize="1" noUngrp="1"/>
          </p:cNvGrpSpPr>
          <p:nvPr/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rgbClr val="FFFFFF"/>
          </a:solidFill>
        </p:grpSpPr>
        <p:sp>
          <p:nvSpPr>
            <p:cNvPr id="31" name="Freeform: Shape 30"/>
            <p:cNvSpPr/>
            <p:nvPr/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33"/>
          <p:cNvGrpSpPr>
            <a:grpSpLocks noGrp="1" noRot="1" noChangeAspect="1" noMove="1" noResize="1" noUngrp="1"/>
          </p:cNvGrpSpPr>
          <p:nvPr/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tx1"/>
          </a:solidFill>
        </p:grpSpPr>
        <p:sp>
          <p:nvSpPr>
            <p:cNvPr id="35" name="Freeform: Shape 34"/>
            <p:cNvSpPr/>
            <p:nvPr/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8" name="Graphic 185"/>
          <p:cNvGrpSpPr>
            <a:grpSpLocks noGrp="1" noRot="1" noChangeAspect="1" noMove="1" noResize="1" noUngrp="1"/>
          </p:cNvGrpSpPr>
          <p:nvPr/>
        </p:nvGrpSpPr>
        <p:grpSpPr>
          <a:xfrm>
            <a:off x="9488320" y="4140693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9" name="Freeform: Shape 3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Oval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7" name="Rectangle 4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8" name="Freeform: Shape 4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es-ES" b="1" dirty="0">
                <a:latin typeface="Verdana Pro Black"/>
                <a:ea typeface="Source Sans Pro"/>
              </a:rPr>
              <a:t>GAFAS</a:t>
            </a:r>
            <a:endParaRPr lang="es-ES" b="1" dirty="0">
              <a:latin typeface="Verdana Pro Black"/>
              <a:ea typeface="Source Sans Pro"/>
            </a:endParaRPr>
          </a:p>
        </p:txBody>
      </p:sp>
      <p:sp>
        <p:nvSpPr>
          <p:cNvPr id="449" name="Freeform: Shape 4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0" name="Freeform: Shape 4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0" name="Marcador de contenido 2"/>
          <p:cNvSpPr>
            <a:spLocks noGrp="1"/>
          </p:cNvSpPr>
          <p:nvPr>
            <p:ph idx="1"/>
          </p:nvPr>
        </p:nvSpPr>
        <p:spPr>
          <a:xfrm>
            <a:off x="2232252" y="2125737"/>
            <a:ext cx="4463623" cy="4044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+mn-lt"/>
                <a:cs typeface="+mn-lt"/>
              </a:rPr>
              <a:t>Las primeras gafas, que sirvieron para corregir la presbicia, o “vista cansada”, surgieron en el norte de Italia a finales del s. XIII y creadas por Alessandro Della </a:t>
            </a:r>
            <a:r>
              <a:rPr lang="es-ES" dirty="0" err="1">
                <a:ea typeface="+mn-lt"/>
                <a:cs typeface="+mn-lt"/>
              </a:rPr>
              <a:t>Spina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/>
          </a:p>
        </p:txBody>
      </p:sp>
      <p:sp>
        <p:nvSpPr>
          <p:cNvPr id="451" name="Freeform: Shape 4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52" name="Freeform: Shape 4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3" name="Freeform: Shape 4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7" name="Imagen 373"/>
          <p:cNvPicPr>
            <a:picLocks noChangeAspect="1"/>
          </p:cNvPicPr>
          <p:nvPr/>
        </p:nvPicPr>
        <p:blipFill rotWithShape="1">
          <a:blip r:embed="rId1"/>
          <a:srcRect l="11871" r="6627" b="-2"/>
          <a:stretch>
            <a:fillRect/>
          </a:stretch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454" name="Graphic 185"/>
          <p:cNvGrpSpPr>
            <a:grpSpLocks noGrp="1" noRot="1" noChangeAspect="1" noMove="1" noResize="1" noUngrp="1"/>
          </p:cNvGrpSpPr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32" name="Freeform: Shape 4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4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s-ES" sz="3700" i="1" dirty="0">
                <a:solidFill>
                  <a:schemeClr val="bg2">
                    <a:lumMod val="90000"/>
                  </a:schemeClr>
                </a:solidFill>
                <a:latin typeface="Verdana Pro Black"/>
                <a:ea typeface="Source Sans Pro"/>
              </a:rPr>
              <a:t>CIFRAS DECIMALES</a:t>
            </a:r>
            <a:endParaRPr lang="es-ES" sz="3700" i="1">
              <a:solidFill>
                <a:schemeClr val="bg2">
                  <a:lumMod val="90000"/>
                </a:schemeClr>
              </a:solidFill>
              <a:latin typeface="Verdana Pro Black"/>
            </a:endParaRPr>
          </a:p>
        </p:txBody>
      </p:sp>
      <p:grpSp>
        <p:nvGrpSpPr>
          <p:cNvPr id="365" name="Group 10"/>
          <p:cNvGrpSpPr>
            <a:grpSpLocks noGrp="1" noRot="1" noChangeAspect="1" noMove="1" noResize="1" noUngrp="1"/>
          </p:cNvGrpSpPr>
          <p:nvPr/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12" name="Graphic 212"/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66" name="Graphic 212"/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6520" y="1747592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Source Sans Pro"/>
              </a:rPr>
              <a:t>Nacido en la India en el año 499 e inventado por </a:t>
            </a:r>
            <a:r>
              <a:rPr lang="es-ES" dirty="0" err="1">
                <a:ea typeface="Source Sans Pro"/>
              </a:rPr>
              <a:t>Aryabatha</a:t>
            </a:r>
            <a:endParaRPr lang="es-ES" dirty="0">
              <a:ea typeface="Source Sans Pro"/>
            </a:endParaRPr>
          </a:p>
          <a:p>
            <a:r>
              <a:rPr lang="es-ES" dirty="0">
                <a:ea typeface="+mn-lt"/>
                <a:cs typeface="+mn-lt"/>
              </a:rPr>
              <a:t>Los </a:t>
            </a:r>
            <a:r>
              <a:rPr lang="es-ES" b="1" dirty="0">
                <a:ea typeface="+mn-lt"/>
                <a:cs typeface="+mn-lt"/>
              </a:rPr>
              <a:t>números decimales</a:t>
            </a:r>
            <a:r>
              <a:rPr lang="es-ES" dirty="0">
                <a:ea typeface="+mn-lt"/>
                <a:cs typeface="+mn-lt"/>
              </a:rPr>
              <a:t> nacen como una forma especial de escritura de las fracciones decimales, de manera que la coma separa la parte entera cd la parte </a:t>
            </a:r>
            <a:r>
              <a:rPr lang="es-ES" b="1" dirty="0">
                <a:ea typeface="+mn-lt"/>
                <a:cs typeface="+mn-lt"/>
              </a:rPr>
              <a:t>decimal</a:t>
            </a:r>
            <a:r>
              <a:rPr lang="es-ES" dirty="0">
                <a:ea typeface="+mn-lt"/>
                <a:cs typeface="+mn-lt"/>
              </a:rPr>
              <a:t>.</a:t>
            </a:r>
            <a:endParaRPr lang="es-ES" dirty="0">
              <a:ea typeface="+mn-lt"/>
              <a:cs typeface="+mn-lt"/>
            </a:endParaRPr>
          </a:p>
          <a:p>
            <a:endParaRPr lang="es-ES" dirty="0">
              <a:ea typeface="Source Sans Pro"/>
            </a:endParaRPr>
          </a:p>
        </p:txBody>
      </p:sp>
      <p:grpSp>
        <p:nvGrpSpPr>
          <p:cNvPr id="367" name="Group 14"/>
          <p:cNvGrpSpPr>
            <a:grpSpLocks noGrp="1" noRot="1" noChangeAspect="1" noMove="1" noResize="1" noUngrp="1"/>
          </p:cNvGrpSpPr>
          <p:nvPr/>
        </p:nvGrpSpPr>
        <p:grpSpPr>
          <a:xfrm>
            <a:off x="6491531" y="1216299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16" name="Graphic 190"/>
            <p:cNvGrpSpPr/>
            <p:nvPr/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0" name="Freeform: Shape 19"/>
              <p:cNvSpPr/>
              <p:nvPr/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20"/>
              <p:cNvSpPr/>
              <p:nvPr/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69" name="Graphic 190"/>
            <p:cNvGrpSpPr/>
            <p:nvPr/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8" name="Freeform: Shape 17"/>
              <p:cNvSpPr/>
              <p:nvPr/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18"/>
              <p:cNvSpPr/>
              <p:nvPr/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4" name="Imagen 4"/>
          <p:cNvPicPr>
            <a:picLocks noChangeAspect="1"/>
          </p:cNvPicPr>
          <p:nvPr/>
        </p:nvPicPr>
        <p:blipFill rotWithShape="1">
          <a:blip r:embed="rId1"/>
          <a:srcRect l="12898" r="24947" b="-2"/>
          <a:stretch>
            <a:fillRect/>
          </a:stretch>
        </p:blipFill>
        <p:spPr>
          <a:xfrm>
            <a:off x="7253021" y="1820334"/>
            <a:ext cx="3555043" cy="3217333"/>
          </a:xfrm>
          <a:prstGeom prst="rect">
            <a:avLst/>
          </a:prstGeom>
        </p:spPr>
      </p:pic>
      <p:grpSp>
        <p:nvGrpSpPr>
          <p:cNvPr id="23" name="Group 22"/>
          <p:cNvGrpSpPr>
            <a:grpSpLocks noGrp="1" noRot="1" noChangeAspect="1" noMove="1" noResize="1" noUngrp="1"/>
          </p:cNvGrpSpPr>
          <p:nvPr/>
        </p:nvGrpSpPr>
        <p:grpSpPr>
          <a:xfrm>
            <a:off x="10154385" y="4466592"/>
            <a:ext cx="1443404" cy="1443428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24" name="Graphic 4"/>
            <p:cNvGrpSpPr/>
            <p:nvPr/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5" name="Freeform: Shape 194"/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/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/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/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/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/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/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/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/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/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/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/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/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/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/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/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/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/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/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/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/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/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/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/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/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/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/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/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/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/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/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/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/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/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/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/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/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/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/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/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/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/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/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/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/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/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/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/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/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/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/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/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/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/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/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/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/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/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/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/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/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/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/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/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/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/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/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/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/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/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/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/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/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/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/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/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/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/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/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/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/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/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/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/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/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/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/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/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/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/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/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/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/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/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/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/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/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/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/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/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/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/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/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/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/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/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/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/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/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/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/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/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/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/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/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/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/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/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/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/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/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/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/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/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/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/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/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/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/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/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/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/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/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/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/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/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/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/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/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/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/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/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/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/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/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/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/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/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/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/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/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/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/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/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/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/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/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/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/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/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/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/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/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/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/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/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/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/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/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71" name="Graphic 4"/>
            <p:cNvGrpSpPr/>
            <p:nvPr/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6" name="Freeform: Shape 25"/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/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/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/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/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/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/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/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9"/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/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/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/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/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/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/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/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/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/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54"/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55"/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56"/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57"/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/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/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/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/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/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/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/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/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/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/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/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/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/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/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/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/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/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/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/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/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/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/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/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/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/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/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/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/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/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/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/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/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/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/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/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/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/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/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/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/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/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/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/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/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/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/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/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/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/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/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/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/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/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/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/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/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/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/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/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/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/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/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/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/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/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/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/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/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/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/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/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/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/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/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/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/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/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/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/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/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/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/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/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/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/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/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/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/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/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/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/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/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/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/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/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/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/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/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/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/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/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/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/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/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/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/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/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/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/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/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/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/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/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/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/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/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/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/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/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/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/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/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/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/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/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/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/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/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/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/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/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/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/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/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3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4" name="Oval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026220" y="98104"/>
            <a:ext cx="4288094" cy="42880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Diagrama, Dibujo de ingeniería&#10;&#10;Descripción generada automáticamen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9471" y="1266554"/>
            <a:ext cx="2601592" cy="1951194"/>
          </a:xfrm>
          <a:prstGeom prst="rect">
            <a:avLst/>
          </a:prstGeom>
        </p:spPr>
      </p:pic>
      <p:grpSp>
        <p:nvGrpSpPr>
          <p:cNvPr id="195" name="Group 12"/>
          <p:cNvGrpSpPr>
            <a:grpSpLocks noGrp="1" noRot="1" noChangeAspect="1" noMove="1" noResize="1" noUngrp="1"/>
          </p:cNvGrpSpPr>
          <p:nvPr/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4" name="Oval 13"/>
            <p:cNvSpPr/>
            <p:nvPr/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4"/>
            <p:cNvSpPr/>
            <p:nvPr/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97" name="Oval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4350" y="2762501"/>
            <a:ext cx="3744592" cy="374459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837" y="3303966"/>
            <a:ext cx="3894599" cy="2666087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 Pro Black"/>
                <a:ea typeface="Source Sans Pro"/>
              </a:rPr>
              <a:t>RELOJ MECÁNICO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  <a:latin typeface="Verdana Pro Black"/>
              <a:ea typeface="Source Sans Pro"/>
            </a:endParaRPr>
          </a:p>
        </p:txBody>
      </p:sp>
      <p:grpSp>
        <p:nvGrpSpPr>
          <p:cNvPr id="198" name="Graphic 190"/>
          <p:cNvGrpSpPr>
            <a:grpSpLocks noGrp="1" noRot="1" noChangeAspect="1" noMove="1" noResize="1" noUngrp="1"/>
          </p:cNvGrpSpPr>
          <p:nvPr/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0" name="Freeform: Shape 19"/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20"/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4"/>
          <p:cNvGrpSpPr>
            <a:grpSpLocks noGrp="1" noRot="1" noChangeAspect="1" noMove="1" noResize="1" noUngrp="1"/>
          </p:cNvGrpSpPr>
          <p:nvPr/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4" name="Freeform: Shape 23"/>
            <p:cNvSpPr/>
            <p:nvPr/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27"/>
            <p:cNvSpPr/>
            <p:nvPr/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8"/>
            <p:cNvSpPr/>
            <p:nvPr/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9"/>
            <p:cNvSpPr/>
            <p:nvPr/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30"/>
            <p:cNvSpPr/>
            <p:nvPr/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/>
            <p:cNvSpPr/>
            <p:nvPr/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/>
            <p:cNvSpPr/>
            <p:nvPr/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/>
            <p:cNvSpPr/>
            <p:nvPr/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/>
            <p:cNvSpPr/>
            <p:nvPr/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/>
            <p:cNvSpPr/>
            <p:nvPr/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/>
            <p:cNvSpPr/>
            <p:nvPr/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/>
            <p:cNvSpPr/>
            <p:nvPr/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/>
            <p:cNvSpPr/>
            <p:nvPr/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/>
            <p:cNvSpPr/>
            <p:nvPr/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/>
            <p:cNvSpPr/>
            <p:nvPr/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/>
            <p:cNvSpPr/>
            <p:nvPr/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/>
            <p:cNvSpPr/>
            <p:nvPr/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/>
            <p:cNvSpPr/>
            <p:nvPr/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/>
            <p:cNvSpPr/>
            <p:nvPr/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/>
            <p:cNvSpPr/>
            <p:nvPr/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/>
            <p:cNvSpPr/>
            <p:nvPr/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/>
            <p:cNvSpPr/>
            <p:nvPr/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/>
            <p:cNvSpPr/>
            <p:nvPr/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/>
            <p:cNvSpPr/>
            <p:nvPr/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/>
            <p:cNvSpPr/>
            <p:nvPr/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/>
            <p:cNvSpPr/>
            <p:nvPr/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/>
            <p:cNvSpPr/>
            <p:nvPr/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/>
            <p:cNvSpPr/>
            <p:nvPr/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/>
            <p:cNvSpPr/>
            <p:nvPr/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/>
            <p:cNvSpPr/>
            <p:nvPr/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/>
            <p:cNvSpPr/>
            <p:nvPr/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/>
            <p:cNvSpPr/>
            <p:nvPr/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/>
            <p:cNvSpPr/>
            <p:nvPr/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/>
            <p:cNvSpPr/>
            <p:nvPr/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/>
            <p:cNvSpPr/>
            <p:nvPr/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/>
            <p:cNvSpPr/>
            <p:nvPr/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/>
            <p:cNvSpPr/>
            <p:nvPr/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/>
            <p:cNvSpPr/>
            <p:nvPr/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/>
            <p:cNvSpPr/>
            <p:nvPr/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/>
            <p:cNvSpPr/>
            <p:nvPr/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/>
            <p:cNvSpPr/>
            <p:nvPr/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/>
            <p:cNvSpPr/>
            <p:nvPr/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/>
            <p:cNvSpPr/>
            <p:nvPr/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/>
            <p:cNvSpPr/>
            <p:nvPr/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/>
            <p:cNvSpPr/>
            <p:nvPr/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/>
            <p:cNvSpPr/>
            <p:nvPr/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/>
            <p:cNvSpPr/>
            <p:nvPr/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/>
            <p:cNvSpPr/>
            <p:nvPr/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/>
            <p:cNvSpPr/>
            <p:nvPr/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/>
            <p:cNvSpPr/>
            <p:nvPr/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/>
            <p:cNvSpPr/>
            <p:nvPr/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/>
            <p:cNvSpPr/>
            <p:nvPr/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/>
            <p:cNvSpPr/>
            <p:nvPr/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/>
            <p:cNvSpPr/>
            <p:nvPr/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/>
            <p:cNvSpPr/>
            <p:nvPr/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/>
            <p:cNvSpPr/>
            <p:nvPr/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/>
            <p:cNvSpPr/>
            <p:nvPr/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/>
            <p:cNvSpPr/>
            <p:nvPr/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/>
            <p:cNvSpPr/>
            <p:nvPr/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/>
            <p:cNvSpPr/>
            <p:nvPr/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/>
            <p:cNvSpPr/>
            <p:nvPr/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/>
            <p:cNvSpPr/>
            <p:nvPr/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/>
            <p:cNvSpPr/>
            <p:nvPr/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/>
            <p:cNvSpPr/>
            <p:nvPr/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/>
            <p:cNvSpPr/>
            <p:nvPr/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/>
            <p:cNvSpPr/>
            <p:nvPr/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/>
            <p:cNvSpPr/>
            <p:nvPr/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/>
            <p:cNvSpPr/>
            <p:nvPr/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/>
            <p:cNvSpPr/>
            <p:nvPr/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/>
            <p:cNvSpPr/>
            <p:nvPr/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/>
            <p:cNvSpPr/>
            <p:nvPr/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/>
            <p:cNvSpPr/>
            <p:nvPr/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/>
            <p:cNvSpPr/>
            <p:nvPr/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/>
            <p:cNvSpPr/>
            <p:nvPr/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/>
            <p:cNvSpPr/>
            <p:nvPr/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/>
            <p:cNvSpPr/>
            <p:nvPr/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/>
            <p:cNvSpPr/>
            <p:nvPr/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/>
            <p:cNvSpPr/>
            <p:nvPr/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/>
            <p:cNvSpPr/>
            <p:nvPr/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/>
            <p:cNvSpPr/>
            <p:nvPr/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/>
            <p:cNvSpPr/>
            <p:nvPr/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/>
            <p:cNvSpPr/>
            <p:nvPr/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/>
            <p:cNvSpPr/>
            <p:nvPr/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/>
            <p:cNvSpPr/>
            <p:nvPr/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/>
            <p:cNvSpPr/>
            <p:nvPr/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/>
            <p:cNvSpPr/>
            <p:nvPr/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/>
            <p:cNvSpPr/>
            <p:nvPr/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/>
            <p:cNvSpPr/>
            <p:nvPr/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/>
            <p:cNvSpPr/>
            <p:nvPr/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/>
            <p:cNvSpPr/>
            <p:nvPr/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/>
            <p:cNvSpPr/>
            <p:nvPr/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/>
            <p:cNvSpPr/>
            <p:nvPr/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/>
            <p:cNvSpPr/>
            <p:nvPr/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600">
                <a:ea typeface="Source Sans Pro"/>
              </a:rPr>
              <a:t> </a:t>
            </a:r>
            <a:r>
              <a:rPr lang="en-US" sz="2600" b="1">
                <a:ea typeface="+mn-lt"/>
                <a:cs typeface="+mn-lt"/>
              </a:rPr>
              <a:t>Los astrónomos chinos concibieron la idea de fabricar un mecanismo que reprodujera el tiempo de los cielos, y entre los siglos X y XI se idearon varios prototipos</a:t>
            </a:r>
            <a:r>
              <a:rPr lang="en-US" sz="2600">
                <a:ea typeface="+mn-lt"/>
                <a:cs typeface="+mn-lt"/>
              </a:rPr>
              <a:t>. El más famoso fue el reloj de Su </a:t>
            </a:r>
            <a:r>
              <a:rPr lang="en-US" sz="2600" err="1">
                <a:ea typeface="+mn-lt"/>
                <a:cs typeface="+mn-lt"/>
              </a:rPr>
              <a:t>Song</a:t>
            </a:r>
            <a:r>
              <a:rPr lang="en-US" sz="2600">
                <a:ea typeface="+mn-lt"/>
                <a:cs typeface="+mn-lt"/>
              </a:rPr>
              <a:t>, construido en 1094 y cuyo funcionamiento dejó maravillados a todos los contemporáneos.</a:t>
            </a:r>
            <a:r>
              <a:rPr lang="es-ES" sz="2600">
                <a:ea typeface="Source Sans Pro"/>
              </a:rPr>
              <a:t>  </a:t>
            </a:r>
            <a:endParaRPr lang="es-ES" sz="2600">
              <a:ea typeface="Source Sans Pro"/>
            </a:endParaRPr>
          </a:p>
          <a:p>
            <a:endParaRPr lang="es-ES" sz="2600">
              <a:ea typeface="Source Sans Pro"/>
            </a:endParaRPr>
          </a:p>
          <a:p>
            <a:endParaRPr lang="es-ES" sz="2600">
              <a:ea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s-ES" i="1" dirty="0">
                <a:latin typeface="Verdana Pro Black"/>
                <a:ea typeface="Source Sans Pro"/>
              </a:rPr>
              <a:t>AJEDREZ</a:t>
            </a:r>
            <a:endParaRPr lang="es-ES" i="1" dirty="0">
              <a:latin typeface="Verdana Pro Black"/>
              <a:ea typeface="Source Sans Pro"/>
            </a:endParaRPr>
          </a:p>
        </p:txBody>
      </p:sp>
      <p:grpSp>
        <p:nvGrpSpPr>
          <p:cNvPr id="11" name="Graphic 38"/>
          <p:cNvGrpSpPr>
            <a:grpSpLocks noGrp="1" noRot="1" noChangeAspect="1" noMove="1" noResize="1" noUngrp="1"/>
          </p:cNvGrpSpPr>
          <p:nvPr/>
        </p:nvGrpSpPr>
        <p:grpSpPr>
          <a:xfrm>
            <a:off x="496583" y="79558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2" name="Freeform: Shape 11"/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38"/>
          <p:cNvGrpSpPr>
            <a:grpSpLocks noGrp="1" noRot="1" noChangeAspect="1" noMove="1" noResize="1" noUngrp="1"/>
          </p:cNvGrpSpPr>
          <p:nvPr/>
        </p:nvGrpSpPr>
        <p:grpSpPr>
          <a:xfrm>
            <a:off x="496583" y="79558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6" name="Freeform: Shape 15"/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39959" y="3491269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39959" y="3491269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4" descr="Imagen que contiene texto, libro&#10;&#10;Descripción generada automáticamente"/>
          <p:cNvPicPr>
            <a:picLocks noChangeAspect="1"/>
          </p:cNvPicPr>
          <p:nvPr/>
        </p:nvPicPr>
        <p:blipFill rotWithShape="1">
          <a:blip r:embed="rId1"/>
          <a:srcRect l="5249"/>
          <a:stretch>
            <a:fillRect/>
          </a:stretch>
        </p:blipFill>
        <p:spPr>
          <a:xfrm>
            <a:off x="1526293" y="1554974"/>
            <a:ext cx="3555043" cy="3217333"/>
          </a:xfrm>
          <a:prstGeom prst="rect">
            <a:avLst/>
          </a:prstGeom>
        </p:spPr>
      </p:pic>
      <p:grpSp>
        <p:nvGrpSpPr>
          <p:cNvPr id="23" name="Graphic 4"/>
          <p:cNvGrpSpPr>
            <a:grpSpLocks noGrp="1" noRot="1" noChangeAspect="1" noMove="1" noResize="1" noUngrp="1"/>
          </p:cNvGrpSpPr>
          <p:nvPr/>
        </p:nvGrpSpPr>
        <p:grpSpPr>
          <a:xfrm>
            <a:off x="4109667" y="4637983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4" name="Freeform: Shape 23"/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8" name="Graphic 4"/>
          <p:cNvGrpSpPr>
            <a:grpSpLocks noGrp="1" noRot="1" noChangeAspect="1" noMove="1" noResize="1" noUngrp="1"/>
          </p:cNvGrpSpPr>
          <p:nvPr/>
        </p:nvGrpSpPr>
        <p:grpSpPr>
          <a:xfrm>
            <a:off x="4109667" y="4637983"/>
            <a:ext cx="975169" cy="975171"/>
            <a:chOff x="5829300" y="3162300"/>
            <a:chExt cx="532256" cy="532257"/>
          </a:xfrm>
          <a:solidFill>
            <a:schemeClr val="tx1">
              <a:alpha val="60000"/>
            </a:schemeClr>
          </a:solidFill>
        </p:grpSpPr>
        <p:sp>
          <p:nvSpPr>
            <p:cNvPr id="39" name="Freeform: Shape 38"/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6783" y="1747592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En el año 934, aparece la leyenda árabe de Al- </a:t>
            </a:r>
            <a:r>
              <a:rPr lang="en-US" dirty="0" err="1">
                <a:ea typeface="+mn-lt"/>
                <a:cs typeface="+mn-lt"/>
              </a:rPr>
              <a:t>Madusi</a:t>
            </a:r>
            <a:r>
              <a:rPr lang="en-US" dirty="0">
                <a:ea typeface="+mn-lt"/>
                <a:cs typeface="+mn-lt"/>
              </a:rPr>
              <a:t> que atribuye la</a:t>
            </a:r>
            <a:r>
              <a:rPr lang="en-US" b="1" dirty="0">
                <a:ea typeface="+mn-lt"/>
                <a:cs typeface="+mn-lt"/>
              </a:rPr>
              <a:t> paternidad del ssa ben Dahir</a:t>
            </a:r>
            <a:r>
              <a:rPr lang="en-US" dirty="0">
                <a:ea typeface="+mn-lt"/>
                <a:cs typeface="+mn-lt"/>
              </a:rPr>
              <a:t>. Cuenta que este, deseoso de distraer a su soberano, aquejado de un profundo aburrimiento, concibió el ajedrez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907" y="282800"/>
            <a:ext cx="5217172" cy="1288673"/>
          </a:xfrm>
        </p:spPr>
        <p:txBody>
          <a:bodyPr anchor="b">
            <a:normAutofit/>
          </a:bodyPr>
          <a:lstStyle/>
          <a:p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 Pro Black"/>
                <a:ea typeface="Source Sans Pro"/>
              </a:rPr>
              <a:t>Brújula</a:t>
            </a:r>
            <a:endParaRPr lang="es-ES" dirty="0" err="1">
              <a:solidFill>
                <a:schemeClr val="accent1">
                  <a:lumMod val="60000"/>
                  <a:lumOff val="40000"/>
                </a:schemeClr>
              </a:solidFill>
              <a:latin typeface="Verdana Pro Black"/>
            </a:endParaRPr>
          </a:p>
        </p:txBody>
      </p:sp>
      <p:grpSp>
        <p:nvGrpSpPr>
          <p:cNvPr id="33" name="Graphic 38"/>
          <p:cNvGrpSpPr>
            <a:grpSpLocks noGrp="1" noRot="1" noChangeAspect="1" noMove="1" noResize="1" noUngrp="1"/>
          </p:cNvGrpSpPr>
          <p:nvPr/>
        </p:nvGrpSpPr>
        <p:grpSpPr>
          <a:xfrm>
            <a:off x="6522669" y="764273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34" name="Freeform: Shape 33"/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aphic 38"/>
          <p:cNvGrpSpPr>
            <a:grpSpLocks noGrp="1" noRot="1" noChangeAspect="1" noMove="1" noResize="1" noUngrp="1"/>
          </p:cNvGrpSpPr>
          <p:nvPr/>
        </p:nvGrpSpPr>
        <p:grpSpPr>
          <a:xfrm>
            <a:off x="6522669" y="764273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38" name="Freeform: Shape 37"/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8906" y="1715151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navegación marítima, está señalada en Europa en 1187, por el inglés Alexander </a:t>
            </a:r>
            <a:r>
              <a:rPr lang="en-US" dirty="0" err="1">
                <a:ea typeface="+mn-lt"/>
                <a:cs typeface="+mn-lt"/>
              </a:rPr>
              <a:t>Neckham</a:t>
            </a:r>
            <a:r>
              <a:rPr lang="en-US" dirty="0">
                <a:ea typeface="+mn-lt"/>
                <a:cs typeface="+mn-lt"/>
              </a:rPr>
              <a:t>. Describe una aguja transportada a bordo, que permite seguir un rumbo, incluso cuando la estrella polar está cubierta por las nubes. </a:t>
            </a:r>
            <a:endParaRPr lang="es-ES" dirty="0"/>
          </a:p>
        </p:txBody>
      </p:sp>
      <p:sp>
        <p:nvSpPr>
          <p:cNvPr id="41" name="Oval 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66045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66045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4" descr="Diagrama&#10;&#10;Descripción generada automáticamen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2995" y="1551629"/>
            <a:ext cx="3217333" cy="3217333"/>
          </a:xfrm>
          <a:prstGeom prst="rect">
            <a:avLst/>
          </a:prstGeom>
        </p:spPr>
      </p:pic>
      <p:grpSp>
        <p:nvGrpSpPr>
          <p:cNvPr id="45" name="Graphic 4"/>
          <p:cNvGrpSpPr>
            <a:grpSpLocks noGrp="1" noRot="1" noChangeAspect="1" noMove="1" noResize="1" noUngrp="1"/>
          </p:cNvGrpSpPr>
          <p:nvPr/>
        </p:nvGrpSpPr>
        <p:grpSpPr>
          <a:xfrm>
            <a:off x="10135753" y="4903343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46" name="Freeform: Shape 45"/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/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0" name="Graphic 4"/>
          <p:cNvGrpSpPr>
            <a:grpSpLocks noGrp="1" noRot="1" noChangeAspect="1" noMove="1" noResize="1" noUngrp="1"/>
          </p:cNvGrpSpPr>
          <p:nvPr/>
        </p:nvGrpSpPr>
        <p:grpSpPr>
          <a:xfrm>
            <a:off x="10135753" y="4903343"/>
            <a:ext cx="975169" cy="975171"/>
            <a:chOff x="5829300" y="3162300"/>
            <a:chExt cx="532256" cy="532257"/>
          </a:xfrm>
          <a:solidFill>
            <a:schemeClr val="tx1">
              <a:alpha val="60000"/>
            </a:schemeClr>
          </a:solidFill>
        </p:grpSpPr>
        <p:sp>
          <p:nvSpPr>
            <p:cNvPr id="61" name="Freeform: Shape 60"/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/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/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5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es-ES">
                <a:latin typeface="Verdana Pro Black"/>
                <a:ea typeface="Source Sans Pro"/>
              </a:rPr>
              <a:t>PORCELANA</a:t>
            </a:r>
            <a:endParaRPr lang="es-ES">
              <a:latin typeface="Verdana Pro Black"/>
              <a:ea typeface="Source Sans Pro"/>
            </a:endParaRPr>
          </a:p>
        </p:txBody>
      </p:sp>
      <p:sp>
        <p:nvSpPr>
          <p:cNvPr id="62" name="Freeform: Shape 6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4" name="Freeform: Shape 6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2252" y="2125737"/>
            <a:ext cx="4463623" cy="40444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>
                <a:ea typeface="+mn-lt"/>
                <a:cs typeface="+mn-lt"/>
              </a:rPr>
              <a:t>La historia de la porcelana nos lleva de los siglos VII a X, marcados por la dinastía Tang, en China. El material impermeable y traslúcido-en aquella época denominado yao – </a:t>
            </a:r>
            <a:r>
              <a:rPr lang="en-US" sz="2600" b="1">
                <a:ea typeface="+mn-lt"/>
                <a:cs typeface="+mn-lt"/>
              </a:rPr>
              <a:t>nació de la mezcla de dos minerales, que continúan siendo una parte de su composición: el feldespato y el caolín</a:t>
            </a:r>
            <a:r>
              <a:rPr lang="en-US" sz="2600">
                <a:ea typeface="+mn-lt"/>
                <a:cs typeface="+mn-lt"/>
              </a:rPr>
              <a:t>.</a:t>
            </a:r>
            <a:endParaRPr lang="en-US" sz="2600">
              <a:ea typeface="Source Sans Pro"/>
            </a:endParaRPr>
          </a:p>
          <a:p>
            <a:endParaRPr lang="en-US" sz="2600">
              <a:ea typeface="Source Sans Pro"/>
            </a:endParaRPr>
          </a:p>
        </p:txBody>
      </p:sp>
      <p:sp>
        <p:nvSpPr>
          <p:cNvPr id="66" name="Freeform: Shape 6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8" name="Freeform: Shape 6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" name="Freeform: Shape 6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 rotWithShape="1">
          <a:blip r:embed="rId1"/>
          <a:srcRect l="14546" r="18956" b="3"/>
          <a:stretch>
            <a:fillRect/>
          </a:stretch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72" name="Graphic 185"/>
          <p:cNvGrpSpPr>
            <a:grpSpLocks noGrp="1" noRot="1" noChangeAspect="1" noMove="1" noResize="1" noUngrp="1"/>
          </p:cNvGrpSpPr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73" name="Freeform: Shape 7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WPS Presentation</Application>
  <PresentationFormat>Panorámica</PresentationFormat>
  <Paragraphs>36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Source Sans Pro SemiBold</vt:lpstr>
      <vt:lpstr>Segoe Print</vt:lpstr>
      <vt:lpstr>Consolas</vt:lpstr>
      <vt:lpstr>Source Sans Pro</vt:lpstr>
      <vt:lpstr>Verdana Pro Black</vt:lpstr>
      <vt:lpstr>Verdana</vt:lpstr>
      <vt:lpstr>Microsoft YaHei</vt:lpstr>
      <vt:lpstr>Arial Unicode MS</vt:lpstr>
      <vt:lpstr>Calibri</vt:lpstr>
      <vt:lpstr>Source Sans Pro</vt:lpstr>
      <vt:lpstr>FunkyShapesVTI</vt:lpstr>
      <vt:lpstr>INVENTOS Y DESCUBRIMIENTOS MEDIAVALE</vt:lpstr>
      <vt:lpstr>GAFAS</vt:lpstr>
      <vt:lpstr>CIFRAS DECIMALES</vt:lpstr>
      <vt:lpstr>RELOJ MECÁNICO</vt:lpstr>
      <vt:lpstr>AJEDREZ</vt:lpstr>
      <vt:lpstr>Brújula</vt:lpstr>
      <vt:lpstr>PORCELANA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mariolopezasenjo</cp:lastModifiedBy>
  <cp:revision>199</cp:revision>
  <dcterms:created xsi:type="dcterms:W3CDTF">2023-02-16T09:37:00Z</dcterms:created>
  <dcterms:modified xsi:type="dcterms:W3CDTF">2023-03-06T22:04:00Z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9A95607CD15548E09E0917B4AC323B86</vt:lpwstr>
  </property>
  <property fmtid="{D5CDD505-2E9C-101B-9397-08002B2CF9AE}" pid="3" name="KSOProductBuildVer">
    <vt:lpwstr>3082-11.2.0.11486</vt:lpwstr>
  </property>
</Properties>
</file>